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6" d="100"/>
          <a:sy n="46" d="100"/>
        </p:scale>
        <p:origin x="6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0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0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8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7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D4AF0-D482-4B61-AF7A-DC62CF6669CC}" type="datetimeFigureOut">
              <a:rPr lang="en-US" smtClean="0"/>
              <a:t>12/5/2016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B39C-036E-416C-8735-DEE3BF47E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1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5.wav"/><Relationship Id="rId7" Type="http://schemas.openxmlformats.org/officeDocument/2006/relationships/image" Target="../media/image12.png"/><Relationship Id="rId2" Type="http://schemas.microsoft.com/office/2007/relationships/media" Target="../media/media5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6.wav"/><Relationship Id="rId7" Type="http://schemas.openxmlformats.org/officeDocument/2006/relationships/image" Target="../media/image15.png"/><Relationship Id="rId2" Type="http://schemas.microsoft.com/office/2007/relationships/media" Target="../media/media6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018314" y="2774611"/>
            <a:ext cx="2066290" cy="183800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cxnSp>
        <p:nvCxnSpPr>
          <p:cNvPr id="3" name="Straight Arrow Connector 2"/>
          <p:cNvCxnSpPr>
            <a:cxnSpLocks noChangeShapeType="1"/>
            <a:stCxn id="2" idx="1"/>
          </p:cNvCxnSpPr>
          <p:nvPr/>
        </p:nvCxnSpPr>
        <p:spPr bwMode="auto">
          <a:xfrm>
            <a:off x="5320916" y="3043780"/>
            <a:ext cx="2669199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Straight Arrow Connector 3"/>
          <p:cNvCxnSpPr>
            <a:cxnSpLocks noChangeShapeType="1"/>
            <a:stCxn id="2" idx="4"/>
          </p:cNvCxnSpPr>
          <p:nvPr/>
        </p:nvCxnSpPr>
        <p:spPr bwMode="auto">
          <a:xfrm flipV="1">
            <a:off x="6051460" y="3043781"/>
            <a:ext cx="1938655" cy="156883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Arrow Connector 4"/>
          <p:cNvCxnSpPr>
            <a:cxnSpLocks noChangeShapeType="1"/>
            <a:endCxn id="2" idx="7"/>
          </p:cNvCxnSpPr>
          <p:nvPr/>
        </p:nvCxnSpPr>
        <p:spPr bwMode="auto">
          <a:xfrm flipV="1">
            <a:off x="6040573" y="3043781"/>
            <a:ext cx="741430" cy="68124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6051460" y="3693615"/>
            <a:ext cx="980213" cy="10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Text Box 641"/>
          <p:cNvSpPr txBox="1">
            <a:spLocks noChangeArrowheads="1"/>
          </p:cNvSpPr>
          <p:nvPr/>
        </p:nvSpPr>
        <p:spPr bwMode="auto">
          <a:xfrm>
            <a:off x="4592956" y="3707856"/>
            <a:ext cx="4362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800" dirty="0">
                <a:latin typeface="Times New Roman"/>
                <a:ea typeface="Times New Roman"/>
              </a:rPr>
              <a:t>170</a:t>
            </a:r>
            <a:r>
              <a:rPr lang="en-US" sz="800" baseline="30000" dirty="0">
                <a:latin typeface="Times New Roman"/>
                <a:ea typeface="Times New Roman"/>
                <a:cs typeface="Arial"/>
              </a:rPr>
              <a:t>○</a:t>
            </a:r>
            <a:endParaRPr lang="en-US" sz="1200" dirty="0">
              <a:latin typeface="Times New Roman"/>
              <a:ea typeface="Times New Roman"/>
            </a:endParaRPr>
          </a:p>
        </p:txBody>
      </p:sp>
      <p:sp>
        <p:nvSpPr>
          <p:cNvPr id="48" name="Text Box 640"/>
          <p:cNvSpPr txBox="1">
            <a:spLocks noChangeArrowheads="1"/>
          </p:cNvSpPr>
          <p:nvPr/>
        </p:nvSpPr>
        <p:spPr bwMode="auto">
          <a:xfrm>
            <a:off x="7553870" y="3017088"/>
            <a:ext cx="4362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en-US" sz="800">
                <a:latin typeface="Times New Roman"/>
                <a:ea typeface="Times New Roman"/>
              </a:rPr>
              <a:t>x</a:t>
            </a:r>
            <a:r>
              <a:rPr lang="en-US" sz="800" baseline="30000">
                <a:latin typeface="Times New Roman"/>
                <a:ea typeface="Times New Roman"/>
                <a:cs typeface="Arial"/>
              </a:rPr>
              <a:t>○</a:t>
            </a:r>
            <a:endParaRPr lang="en-US" sz="1200">
              <a:latin typeface="Times New Roman"/>
              <a:ea typeface="Times New Roman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16. </a:t>
            </a:r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Find the value of x.</a:t>
            </a:r>
            <a:endParaRPr lang="en-US" sz="3200" b="1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2193233"/>
            <a:ext cx="3957955" cy="296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FF00"/>
                </a:solidFill>
                <a:latin typeface="Century Gothic" pitchFamily="34" charset="0"/>
              </a:rPr>
              <a:t>25. </a:t>
            </a:r>
            <a:r>
              <a:rPr lang="en-US" sz="2400" b="1" dirty="0">
                <a:solidFill>
                  <a:srgbClr val="00FF00"/>
                </a:solidFill>
                <a:latin typeface="Century Gothic" pitchFamily="34" charset="0"/>
              </a:rPr>
              <a:t>A birthday cake is sliced into 8 equal pieces.  The arc length of one piece of cake is 6.28 inches, as shown.  Find the diameter </a:t>
            </a:r>
            <a:r>
              <a:rPr lang="en-US" sz="2400" b="1" dirty="0">
                <a:solidFill>
                  <a:srgbClr val="00FF00"/>
                </a:solidFill>
                <a:latin typeface="Century Gothic" pitchFamily="34" charset="0"/>
              </a:rPr>
              <a:t>of the cake</a:t>
            </a:r>
            <a:endParaRPr lang="en-US" sz="3200" b="1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4907873"/>
            <a:ext cx="2707005" cy="194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46" y="2590800"/>
            <a:ext cx="5867400" cy="440055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26.  A wall clock has an area of 452.39 in</a:t>
            </a:r>
            <a:r>
              <a:rPr lang="en-US" sz="3200" b="1" baseline="30000" dirty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.  Find the diameter of the clock.  Then find the area of the sector formed when the time is 3:00.</a:t>
            </a: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1" y="3481977"/>
            <a:ext cx="2095183" cy="21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33263"/>
            <a:ext cx="4572000" cy="3429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17. The area of a circle is 31.4 cm</a:t>
            </a:r>
            <a:r>
              <a:rPr lang="en-US" sz="3200" b="1" baseline="30000" dirty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.  What is the radius?</a:t>
            </a:r>
            <a:endParaRPr lang="en-US" sz="3200" b="1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17164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18. Find the area of a circle with a diameter of 22 inches.</a:t>
            </a:r>
            <a:endParaRPr lang="en-US" sz="3200" b="1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2252051"/>
            <a:ext cx="5080000" cy="3810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19. Find the area of the shaded region</a:t>
            </a: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1" y="2667000"/>
            <a:ext cx="261048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85" y="2217164"/>
            <a:ext cx="5283200" cy="3962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20. Find the area of the shaded region.</a:t>
            </a:r>
          </a:p>
        </p:txBody>
      </p:sp>
      <p:pic>
        <p:nvPicPr>
          <p:cNvPr id="3" name="Picture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9743" y="2895601"/>
            <a:ext cx="2225993" cy="230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2362200"/>
            <a:ext cx="5090795" cy="381809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21. Find the circumference of a circle with a radius of 8 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6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22.  The circumference of a circle is 25.12 ft.  What is the radius?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362200"/>
            <a:ext cx="4775200" cy="3581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23. </a:t>
            </a:r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Find the arc length </a:t>
            </a:r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of	</a:t>
            </a:r>
            <a:r>
              <a:rPr lang="en-US" sz="3200" dirty="0"/>
              <a:t> </a:t>
            </a:r>
            <a:endParaRPr lang="en-US" sz="3200" b="1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077200" y="1129061"/>
          <a:ext cx="609600" cy="49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5" imgW="241195" imgH="203112" progId="Equation.DSMT4">
                  <p:embed/>
                </p:oleObj>
              </mc:Choice>
              <mc:Fallback>
                <p:oleObj r:id="rId5" imgW="241195" imgH="20311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1129061"/>
                        <a:ext cx="609600" cy="4923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8153400" y="1139946"/>
            <a:ext cx="457200" cy="133052"/>
          </a:xfrm>
          <a:custGeom>
            <a:avLst/>
            <a:gdLst>
              <a:gd name="connsiteX0" fmla="*/ 0 w 217714"/>
              <a:gd name="connsiteY0" fmla="*/ 250446 h 272217"/>
              <a:gd name="connsiteX1" fmla="*/ 108857 w 217714"/>
              <a:gd name="connsiteY1" fmla="*/ 75 h 272217"/>
              <a:gd name="connsiteX2" fmla="*/ 217714 w 217714"/>
              <a:gd name="connsiteY2" fmla="*/ 272217 h 2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" h="272217">
                <a:moveTo>
                  <a:pt x="0" y="250446"/>
                </a:moveTo>
                <a:cubicBezTo>
                  <a:pt x="36285" y="123446"/>
                  <a:pt x="72571" y="-3553"/>
                  <a:pt x="108857" y="75"/>
                </a:cubicBezTo>
                <a:cubicBezTo>
                  <a:pt x="145143" y="3703"/>
                  <a:pt x="181428" y="137960"/>
                  <a:pt x="217714" y="272217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2845277"/>
            <a:ext cx="2272030" cy="208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36656"/>
            <a:ext cx="5181600" cy="38862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139947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24. </a:t>
            </a:r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Find the arc length of </a:t>
            </a:r>
            <a:r>
              <a:rPr lang="en-US" sz="3200" b="1" dirty="0">
                <a:solidFill>
                  <a:srgbClr val="00FF00"/>
                </a:solidFill>
                <a:latin typeface="Century Gothic" pitchFamily="34" charset="0"/>
              </a:rPr>
              <a:t>		</a:t>
            </a:r>
            <a:r>
              <a:rPr lang="en-US" sz="3200" dirty="0"/>
              <a:t> </a:t>
            </a:r>
            <a:endParaRPr lang="en-US" sz="3200" b="1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696200" y="1107289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5" imgW="266469" imgH="203024" progId="Equation.DSMT4">
                  <p:embed/>
                </p:oleObj>
              </mc:Choice>
              <mc:Fallback>
                <p:oleObj r:id="rId5" imgW="266469" imgH="203024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107289"/>
                        <a:ext cx="685800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7848600" y="1126006"/>
            <a:ext cx="457200" cy="133052"/>
          </a:xfrm>
          <a:custGeom>
            <a:avLst/>
            <a:gdLst>
              <a:gd name="connsiteX0" fmla="*/ 0 w 217714"/>
              <a:gd name="connsiteY0" fmla="*/ 250446 h 272217"/>
              <a:gd name="connsiteX1" fmla="*/ 108857 w 217714"/>
              <a:gd name="connsiteY1" fmla="*/ 75 h 272217"/>
              <a:gd name="connsiteX2" fmla="*/ 217714 w 217714"/>
              <a:gd name="connsiteY2" fmla="*/ 272217 h 272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" h="272217">
                <a:moveTo>
                  <a:pt x="0" y="250446"/>
                </a:moveTo>
                <a:cubicBezTo>
                  <a:pt x="36285" y="123446"/>
                  <a:pt x="72571" y="-3553"/>
                  <a:pt x="108857" y="75"/>
                </a:cubicBezTo>
                <a:cubicBezTo>
                  <a:pt x="145143" y="3703"/>
                  <a:pt x="181428" y="137960"/>
                  <a:pt x="217714" y="272217"/>
                </a:cubicBezTo>
              </a:path>
            </a:pathLst>
          </a:cu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1" y="3200401"/>
            <a:ext cx="2120265" cy="1807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96331"/>
            <a:ext cx="5080000" cy="3810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2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Widescreen</PresentationFormat>
  <Paragraphs>13</Paragraphs>
  <Slides>11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Office Theme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Dhopeshwarkar, Manjusha</dc:creator>
  <cp:lastModifiedBy>Dhopeshwarkar, Manjusha</cp:lastModifiedBy>
  <cp:revision>1</cp:revision>
  <dcterms:created xsi:type="dcterms:W3CDTF">2016-12-05T18:42:24Z</dcterms:created>
  <dcterms:modified xsi:type="dcterms:W3CDTF">2016-12-05T18:42:56Z</dcterms:modified>
</cp:coreProperties>
</file>